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57" r:id="rId4"/>
    <p:sldId id="260" r:id="rId5"/>
    <p:sldId id="266" r:id="rId6"/>
    <p:sldId id="263" r:id="rId7"/>
    <p:sldId id="265" r:id="rId8"/>
    <p:sldId id="258" r:id="rId9"/>
    <p:sldId id="259" r:id="rId10"/>
    <p:sldId id="267" r:id="rId11"/>
    <p:sldId id="268" r:id="rId12"/>
    <p:sldId id="269" r:id="rId13"/>
    <p:sldId id="270" r:id="rId14"/>
    <p:sldId id="271" r:id="rId15"/>
    <p:sldId id="262" r:id="rId16"/>
    <p:sldId id="272" r:id="rId17"/>
    <p:sldId id="261"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22" autoAdjust="0"/>
    <p:restoredTop sz="94660"/>
  </p:normalViewPr>
  <p:slideViewPr>
    <p:cSldViewPr snapToGrid="0">
      <p:cViewPr varScale="1">
        <p:scale>
          <a:sx n="54" d="100"/>
          <a:sy n="54" d="100"/>
        </p:scale>
        <p:origin x="114" y="13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CA"/>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F65A85AE-5147-410A-A754-D685C65A44CA}" type="datetimeFigureOut">
              <a:rPr lang="en-CA" smtClean="0"/>
              <a:t>2016-12-04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B87AB3E-F5E4-4B74-B544-050D97ED2952}" type="slidenum">
              <a:rPr lang="en-CA" smtClean="0"/>
              <a:t>‹#›</a:t>
            </a:fld>
            <a:endParaRPr lang="en-CA"/>
          </a:p>
        </p:txBody>
      </p:sp>
    </p:spTree>
    <p:extLst>
      <p:ext uri="{BB962C8B-B14F-4D97-AF65-F5344CB8AC3E}">
        <p14:creationId xmlns:p14="http://schemas.microsoft.com/office/powerpoint/2010/main" val="40004799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65A85AE-5147-410A-A754-D685C65A44CA}" type="datetimeFigureOut">
              <a:rPr lang="en-CA" smtClean="0"/>
              <a:t>2016-12-04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B87AB3E-F5E4-4B74-B544-050D97ED2952}" type="slidenum">
              <a:rPr lang="en-CA" smtClean="0"/>
              <a:t>‹#›</a:t>
            </a:fld>
            <a:endParaRPr lang="en-CA"/>
          </a:p>
        </p:txBody>
      </p:sp>
    </p:spTree>
    <p:extLst>
      <p:ext uri="{BB962C8B-B14F-4D97-AF65-F5344CB8AC3E}">
        <p14:creationId xmlns:p14="http://schemas.microsoft.com/office/powerpoint/2010/main" val="8850400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65A85AE-5147-410A-A754-D685C65A44CA}" type="datetimeFigureOut">
              <a:rPr lang="en-CA" smtClean="0"/>
              <a:t>2016-12-04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B87AB3E-F5E4-4B74-B544-050D97ED2952}" type="slidenum">
              <a:rPr lang="en-CA" smtClean="0"/>
              <a:t>‹#›</a:t>
            </a:fld>
            <a:endParaRPr lang="en-CA"/>
          </a:p>
        </p:txBody>
      </p:sp>
    </p:spTree>
    <p:extLst>
      <p:ext uri="{BB962C8B-B14F-4D97-AF65-F5344CB8AC3E}">
        <p14:creationId xmlns:p14="http://schemas.microsoft.com/office/powerpoint/2010/main" val="1084616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F65A85AE-5147-410A-A754-D685C65A44CA}" type="datetimeFigureOut">
              <a:rPr lang="en-CA" smtClean="0"/>
              <a:t>2016-12-04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B87AB3E-F5E4-4B74-B544-050D97ED2952}" type="slidenum">
              <a:rPr lang="en-CA" smtClean="0"/>
              <a:t>‹#›</a:t>
            </a:fld>
            <a:endParaRPr lang="en-CA"/>
          </a:p>
        </p:txBody>
      </p:sp>
    </p:spTree>
    <p:extLst>
      <p:ext uri="{BB962C8B-B14F-4D97-AF65-F5344CB8AC3E}">
        <p14:creationId xmlns:p14="http://schemas.microsoft.com/office/powerpoint/2010/main" val="887790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CA"/>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65A85AE-5147-410A-A754-D685C65A44CA}" type="datetimeFigureOut">
              <a:rPr lang="en-CA" smtClean="0"/>
              <a:t>2016-12-04</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B87AB3E-F5E4-4B74-B544-050D97ED2952}" type="slidenum">
              <a:rPr lang="en-CA" smtClean="0"/>
              <a:t>‹#›</a:t>
            </a:fld>
            <a:endParaRPr lang="en-CA"/>
          </a:p>
        </p:txBody>
      </p:sp>
    </p:spTree>
    <p:extLst>
      <p:ext uri="{BB962C8B-B14F-4D97-AF65-F5344CB8AC3E}">
        <p14:creationId xmlns:p14="http://schemas.microsoft.com/office/powerpoint/2010/main" val="2483118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F65A85AE-5147-410A-A754-D685C65A44CA}" type="datetimeFigureOut">
              <a:rPr lang="en-CA" smtClean="0"/>
              <a:t>2016-12-04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B87AB3E-F5E4-4B74-B544-050D97ED2952}" type="slidenum">
              <a:rPr lang="en-CA" smtClean="0"/>
              <a:t>‹#›</a:t>
            </a:fld>
            <a:endParaRPr lang="en-CA"/>
          </a:p>
        </p:txBody>
      </p:sp>
    </p:spTree>
    <p:extLst>
      <p:ext uri="{BB962C8B-B14F-4D97-AF65-F5344CB8AC3E}">
        <p14:creationId xmlns:p14="http://schemas.microsoft.com/office/powerpoint/2010/main" val="2728727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CA"/>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F65A85AE-5147-410A-A754-D685C65A44CA}" type="datetimeFigureOut">
              <a:rPr lang="en-CA" smtClean="0"/>
              <a:t>2016-12-04</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B87AB3E-F5E4-4B74-B544-050D97ED2952}" type="slidenum">
              <a:rPr lang="en-CA" smtClean="0"/>
              <a:t>‹#›</a:t>
            </a:fld>
            <a:endParaRPr lang="en-CA"/>
          </a:p>
        </p:txBody>
      </p:sp>
    </p:spTree>
    <p:extLst>
      <p:ext uri="{BB962C8B-B14F-4D97-AF65-F5344CB8AC3E}">
        <p14:creationId xmlns:p14="http://schemas.microsoft.com/office/powerpoint/2010/main" val="2249072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F65A85AE-5147-410A-A754-D685C65A44CA}" type="datetimeFigureOut">
              <a:rPr lang="en-CA" smtClean="0"/>
              <a:t>2016-12-04</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B87AB3E-F5E4-4B74-B544-050D97ED2952}" type="slidenum">
              <a:rPr lang="en-CA" smtClean="0"/>
              <a:t>‹#›</a:t>
            </a:fld>
            <a:endParaRPr lang="en-CA"/>
          </a:p>
        </p:txBody>
      </p:sp>
    </p:spTree>
    <p:extLst>
      <p:ext uri="{BB962C8B-B14F-4D97-AF65-F5344CB8AC3E}">
        <p14:creationId xmlns:p14="http://schemas.microsoft.com/office/powerpoint/2010/main" val="37023373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5A85AE-5147-410A-A754-D685C65A44CA}" type="datetimeFigureOut">
              <a:rPr lang="en-CA" smtClean="0"/>
              <a:t>2016-12-04</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B87AB3E-F5E4-4B74-B544-050D97ED2952}" type="slidenum">
              <a:rPr lang="en-CA" smtClean="0"/>
              <a:t>‹#›</a:t>
            </a:fld>
            <a:endParaRPr lang="en-CA"/>
          </a:p>
        </p:txBody>
      </p:sp>
    </p:spTree>
    <p:extLst>
      <p:ext uri="{BB962C8B-B14F-4D97-AF65-F5344CB8AC3E}">
        <p14:creationId xmlns:p14="http://schemas.microsoft.com/office/powerpoint/2010/main" val="20692086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5A85AE-5147-410A-A754-D685C65A44CA}" type="datetimeFigureOut">
              <a:rPr lang="en-CA" smtClean="0"/>
              <a:t>2016-12-04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B87AB3E-F5E4-4B74-B544-050D97ED2952}" type="slidenum">
              <a:rPr lang="en-CA" smtClean="0"/>
              <a:t>‹#›</a:t>
            </a:fld>
            <a:endParaRPr lang="en-CA"/>
          </a:p>
        </p:txBody>
      </p:sp>
    </p:spTree>
    <p:extLst>
      <p:ext uri="{BB962C8B-B14F-4D97-AF65-F5344CB8AC3E}">
        <p14:creationId xmlns:p14="http://schemas.microsoft.com/office/powerpoint/2010/main" val="15692857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CA"/>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65A85AE-5147-410A-A754-D685C65A44CA}" type="datetimeFigureOut">
              <a:rPr lang="en-CA" smtClean="0"/>
              <a:t>2016-12-04</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B87AB3E-F5E4-4B74-B544-050D97ED2952}" type="slidenum">
              <a:rPr lang="en-CA" smtClean="0"/>
              <a:t>‹#›</a:t>
            </a:fld>
            <a:endParaRPr lang="en-CA"/>
          </a:p>
        </p:txBody>
      </p:sp>
    </p:spTree>
    <p:extLst>
      <p:ext uri="{BB962C8B-B14F-4D97-AF65-F5344CB8AC3E}">
        <p14:creationId xmlns:p14="http://schemas.microsoft.com/office/powerpoint/2010/main" val="2184880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5A85AE-5147-410A-A754-D685C65A44CA}" type="datetimeFigureOut">
              <a:rPr lang="en-CA" smtClean="0"/>
              <a:t>2016-12-04</a:t>
            </a:fld>
            <a:endParaRPr lang="en-CA"/>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87AB3E-F5E4-4B74-B544-050D97ED2952}" type="slidenum">
              <a:rPr lang="en-CA" smtClean="0"/>
              <a:t>‹#›</a:t>
            </a:fld>
            <a:endParaRPr lang="en-CA"/>
          </a:p>
        </p:txBody>
      </p:sp>
    </p:spTree>
    <p:extLst>
      <p:ext uri="{BB962C8B-B14F-4D97-AF65-F5344CB8AC3E}">
        <p14:creationId xmlns:p14="http://schemas.microsoft.com/office/powerpoint/2010/main" val="10853934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Cumulative Exam Review</a:t>
            </a:r>
            <a:endParaRPr lang="en-CA" dirty="0"/>
          </a:p>
        </p:txBody>
      </p:sp>
      <p:sp>
        <p:nvSpPr>
          <p:cNvPr id="3" name="Subtitle 2"/>
          <p:cNvSpPr>
            <a:spLocks noGrp="1"/>
          </p:cNvSpPr>
          <p:nvPr>
            <p:ph type="subTitle" idx="1"/>
          </p:nvPr>
        </p:nvSpPr>
        <p:spPr>
          <a:xfrm>
            <a:off x="2937933" y="3509963"/>
            <a:ext cx="2048933" cy="428095"/>
          </a:xfrm>
        </p:spPr>
        <p:txBody>
          <a:bodyPr/>
          <a:lstStyle/>
          <a:p>
            <a:r>
              <a:rPr lang="en-CA" i="1" dirty="0" smtClean="0"/>
              <a:t>Q-</a:t>
            </a:r>
            <a:r>
              <a:rPr lang="en-CA" dirty="0" smtClean="0"/>
              <a:t>mew-</a:t>
            </a:r>
            <a:r>
              <a:rPr lang="en-CA" dirty="0" err="1" smtClean="0"/>
              <a:t>lah</a:t>
            </a:r>
            <a:r>
              <a:rPr lang="en-CA" dirty="0" smtClean="0"/>
              <a:t>-</a:t>
            </a:r>
            <a:r>
              <a:rPr lang="en-CA" dirty="0" err="1" smtClean="0"/>
              <a:t>t’v</a:t>
            </a:r>
            <a:endParaRPr lang="en-CA" dirty="0"/>
          </a:p>
        </p:txBody>
      </p:sp>
    </p:spTree>
    <p:extLst>
      <p:ext uri="{BB962C8B-B14F-4D97-AF65-F5344CB8AC3E}">
        <p14:creationId xmlns:p14="http://schemas.microsoft.com/office/powerpoint/2010/main" val="119290258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Taxonomy (DKPCOFGS)</a:t>
            </a:r>
          </a:p>
        </p:txBody>
      </p:sp>
      <p:sp>
        <p:nvSpPr>
          <p:cNvPr id="3" name="Content Placeholder 2"/>
          <p:cNvSpPr>
            <a:spLocks noGrp="1"/>
          </p:cNvSpPr>
          <p:nvPr>
            <p:ph idx="1"/>
          </p:nvPr>
        </p:nvSpPr>
        <p:spPr>
          <a:xfrm>
            <a:off x="838200" y="1825625"/>
            <a:ext cx="11353800" cy="4351338"/>
          </a:xfrm>
        </p:spPr>
        <p:txBody>
          <a:bodyPr/>
          <a:lstStyle/>
          <a:p>
            <a:r>
              <a:rPr lang="en-CA" dirty="0" smtClean="0"/>
              <a:t>Do not memorize names, instead learn the characteristics of each of:</a:t>
            </a:r>
          </a:p>
          <a:p>
            <a:pPr lvl="1"/>
            <a:r>
              <a:rPr lang="en-CA" dirty="0" smtClean="0"/>
              <a:t>The three domains </a:t>
            </a:r>
            <a:r>
              <a:rPr lang="en-CA" dirty="0" smtClean="0">
                <a:solidFill>
                  <a:schemeClr val="accent6">
                    <a:lumMod val="50000"/>
                  </a:schemeClr>
                </a:solidFill>
              </a:rPr>
              <a:t>Eukarya, Bacteria, Archaea</a:t>
            </a:r>
            <a:endParaRPr lang="en-CA" dirty="0" smtClean="0"/>
          </a:p>
          <a:p>
            <a:pPr lvl="1"/>
            <a:r>
              <a:rPr lang="en-CA" dirty="0" smtClean="0"/>
              <a:t>The four kingdoms of </a:t>
            </a:r>
            <a:r>
              <a:rPr lang="en-CA" dirty="0" err="1" smtClean="0"/>
              <a:t>eukarya</a:t>
            </a:r>
            <a:r>
              <a:rPr lang="en-CA" dirty="0" smtClean="0"/>
              <a:t> </a:t>
            </a:r>
            <a:r>
              <a:rPr lang="en-CA" dirty="0" smtClean="0">
                <a:solidFill>
                  <a:schemeClr val="accent6">
                    <a:lumMod val="50000"/>
                  </a:schemeClr>
                </a:solidFill>
              </a:rPr>
              <a:t>Animalia, Plantae, Fungi, Protista</a:t>
            </a:r>
            <a:endParaRPr lang="en-CA" dirty="0" smtClean="0"/>
          </a:p>
          <a:p>
            <a:pPr lvl="1"/>
            <a:r>
              <a:rPr lang="en-CA" dirty="0" smtClean="0"/>
              <a:t>Some of the phyla of Animalia </a:t>
            </a:r>
            <a:r>
              <a:rPr lang="en-CA" dirty="0" err="1" smtClean="0">
                <a:solidFill>
                  <a:schemeClr val="accent6">
                    <a:lumMod val="50000"/>
                  </a:schemeClr>
                </a:solidFill>
              </a:rPr>
              <a:t>chordata</a:t>
            </a:r>
            <a:r>
              <a:rPr lang="en-CA" dirty="0" smtClean="0">
                <a:solidFill>
                  <a:schemeClr val="accent6">
                    <a:lumMod val="50000"/>
                  </a:schemeClr>
                </a:solidFill>
              </a:rPr>
              <a:t>, </a:t>
            </a:r>
            <a:r>
              <a:rPr lang="en-CA" dirty="0" err="1" smtClean="0">
                <a:solidFill>
                  <a:schemeClr val="accent6">
                    <a:lumMod val="50000"/>
                  </a:schemeClr>
                </a:solidFill>
              </a:rPr>
              <a:t>arthropoda</a:t>
            </a:r>
            <a:r>
              <a:rPr lang="en-CA" dirty="0" smtClean="0">
                <a:solidFill>
                  <a:schemeClr val="accent6">
                    <a:lumMod val="50000"/>
                  </a:schemeClr>
                </a:solidFill>
              </a:rPr>
              <a:t>, </a:t>
            </a:r>
            <a:r>
              <a:rPr lang="en-CA" dirty="0" err="1" smtClean="0">
                <a:solidFill>
                  <a:schemeClr val="accent6">
                    <a:lumMod val="50000"/>
                  </a:schemeClr>
                </a:solidFill>
              </a:rPr>
              <a:t>crustacea</a:t>
            </a:r>
            <a:r>
              <a:rPr lang="en-CA" dirty="0" smtClean="0">
                <a:solidFill>
                  <a:schemeClr val="accent6">
                    <a:lumMod val="50000"/>
                  </a:schemeClr>
                </a:solidFill>
              </a:rPr>
              <a:t>, nematode, </a:t>
            </a:r>
            <a:r>
              <a:rPr lang="en-CA" dirty="0" err="1" smtClean="0">
                <a:solidFill>
                  <a:schemeClr val="accent6">
                    <a:lumMod val="50000"/>
                  </a:schemeClr>
                </a:solidFill>
              </a:rPr>
              <a:t>cnidarea</a:t>
            </a:r>
            <a:endParaRPr lang="en-CA" dirty="0" smtClean="0">
              <a:solidFill>
                <a:schemeClr val="accent6">
                  <a:lumMod val="50000"/>
                </a:schemeClr>
              </a:solidFill>
            </a:endParaRPr>
          </a:p>
          <a:p>
            <a:pPr lvl="1"/>
            <a:r>
              <a:rPr lang="en-CA" dirty="0" smtClean="0"/>
              <a:t>The classes of </a:t>
            </a:r>
            <a:r>
              <a:rPr lang="en-CA" dirty="0" err="1" smtClean="0"/>
              <a:t>chordata</a:t>
            </a:r>
            <a:r>
              <a:rPr lang="en-CA" dirty="0" smtClean="0"/>
              <a:t> </a:t>
            </a:r>
            <a:r>
              <a:rPr lang="en-CA" dirty="0" err="1" smtClean="0">
                <a:solidFill>
                  <a:schemeClr val="accent6">
                    <a:lumMod val="50000"/>
                  </a:schemeClr>
                </a:solidFill>
              </a:rPr>
              <a:t>aves</a:t>
            </a:r>
            <a:r>
              <a:rPr lang="en-CA" dirty="0" smtClean="0">
                <a:solidFill>
                  <a:schemeClr val="accent6">
                    <a:lumMod val="50000"/>
                  </a:schemeClr>
                </a:solidFill>
              </a:rPr>
              <a:t>, </a:t>
            </a:r>
            <a:r>
              <a:rPr lang="en-CA" dirty="0" err="1" smtClean="0">
                <a:solidFill>
                  <a:schemeClr val="accent6">
                    <a:lumMod val="50000"/>
                  </a:schemeClr>
                </a:solidFill>
              </a:rPr>
              <a:t>mammalia</a:t>
            </a:r>
            <a:r>
              <a:rPr lang="en-CA" dirty="0" smtClean="0">
                <a:solidFill>
                  <a:schemeClr val="accent6">
                    <a:lumMod val="50000"/>
                  </a:schemeClr>
                </a:solidFill>
              </a:rPr>
              <a:t>, </a:t>
            </a:r>
            <a:r>
              <a:rPr lang="en-CA" dirty="0" err="1" smtClean="0">
                <a:solidFill>
                  <a:schemeClr val="accent6">
                    <a:lumMod val="50000"/>
                  </a:schemeClr>
                </a:solidFill>
              </a:rPr>
              <a:t>reptilia</a:t>
            </a:r>
            <a:r>
              <a:rPr lang="en-CA" dirty="0" smtClean="0">
                <a:solidFill>
                  <a:schemeClr val="accent6">
                    <a:lumMod val="50000"/>
                  </a:schemeClr>
                </a:solidFill>
              </a:rPr>
              <a:t>, </a:t>
            </a:r>
            <a:r>
              <a:rPr lang="en-CA" dirty="0" err="1" smtClean="0">
                <a:solidFill>
                  <a:schemeClr val="accent6">
                    <a:lumMod val="50000"/>
                  </a:schemeClr>
                </a:solidFill>
              </a:rPr>
              <a:t>amphibia</a:t>
            </a:r>
            <a:endParaRPr lang="en-CA" dirty="0" smtClean="0">
              <a:solidFill>
                <a:schemeClr val="accent6">
                  <a:lumMod val="50000"/>
                </a:schemeClr>
              </a:solidFill>
            </a:endParaRPr>
          </a:p>
          <a:p>
            <a:r>
              <a:rPr lang="en-CA" dirty="0" smtClean="0"/>
              <a:t>You probably already know many things about these</a:t>
            </a:r>
          </a:p>
          <a:p>
            <a:r>
              <a:rPr lang="en-CA" dirty="0" smtClean="0"/>
              <a:t>Understand how taxon relates to evolution</a:t>
            </a:r>
            <a:endParaRPr lang="en-CA" dirty="0"/>
          </a:p>
        </p:txBody>
      </p:sp>
    </p:spTree>
    <p:extLst>
      <p:ext uri="{BB962C8B-B14F-4D97-AF65-F5344CB8AC3E}">
        <p14:creationId xmlns:p14="http://schemas.microsoft.com/office/powerpoint/2010/main" val="30209922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latin typeface="Arial Black" panose="020B0A04020102020204" pitchFamily="34" charset="0"/>
              </a:rPr>
              <a:t>Sample </a:t>
            </a:r>
            <a:r>
              <a:rPr lang="en-CA" dirty="0" smtClean="0">
                <a:latin typeface="Arial Black" panose="020B0A04020102020204" pitchFamily="34" charset="0"/>
              </a:rPr>
              <a:t>questions </a:t>
            </a:r>
            <a:r>
              <a:rPr lang="en-CA" dirty="0" smtClean="0">
                <a:latin typeface="Arial Black" panose="020B0A04020102020204" pitchFamily="34" charset="0"/>
              </a:rPr>
              <a:t>- Taxonomy</a:t>
            </a:r>
            <a:endParaRPr lang="en-CA" dirty="0">
              <a:latin typeface="Arial Black" panose="020B0A04020102020204" pitchFamily="34" charset="0"/>
            </a:endParaRPr>
          </a:p>
        </p:txBody>
      </p:sp>
      <p:sp>
        <p:nvSpPr>
          <p:cNvPr id="3" name="Content Placeholder 2"/>
          <p:cNvSpPr>
            <a:spLocks noGrp="1"/>
          </p:cNvSpPr>
          <p:nvPr>
            <p:ph idx="1"/>
          </p:nvPr>
        </p:nvSpPr>
        <p:spPr/>
        <p:txBody>
          <a:bodyPr/>
          <a:lstStyle/>
          <a:p>
            <a:pPr marL="285750" indent="-285750"/>
            <a:r>
              <a:rPr lang="en-CA" b="1" dirty="0" smtClean="0"/>
              <a:t>Describe</a:t>
            </a:r>
            <a:r>
              <a:rPr lang="en-CA" dirty="0" smtClean="0"/>
              <a:t> </a:t>
            </a:r>
            <a:r>
              <a:rPr lang="en-CA" dirty="0"/>
              <a:t>which is more closely related: two species that have the same class or two species that have the same order.</a:t>
            </a:r>
          </a:p>
          <a:p>
            <a:pPr marL="285750" indent="-285750"/>
            <a:r>
              <a:rPr lang="en-CA" b="1" dirty="0" smtClean="0"/>
              <a:t>Outline</a:t>
            </a:r>
            <a:r>
              <a:rPr lang="en-CA" dirty="0" smtClean="0"/>
              <a:t> what steps you would take to fully classify (at each level) a newly discovered species.</a:t>
            </a:r>
            <a:endParaRPr lang="en-CA" b="1" dirty="0"/>
          </a:p>
        </p:txBody>
      </p:sp>
    </p:spTree>
    <p:extLst>
      <p:ext uri="{BB962C8B-B14F-4D97-AF65-F5344CB8AC3E}">
        <p14:creationId xmlns:p14="http://schemas.microsoft.com/office/powerpoint/2010/main" val="23797620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Binomial nomenclature</a:t>
            </a:r>
            <a:endParaRPr lang="en-CA" dirty="0"/>
          </a:p>
        </p:txBody>
      </p:sp>
      <p:sp>
        <p:nvSpPr>
          <p:cNvPr id="3" name="Content Placeholder 2"/>
          <p:cNvSpPr>
            <a:spLocks noGrp="1"/>
          </p:cNvSpPr>
          <p:nvPr>
            <p:ph idx="1"/>
          </p:nvPr>
        </p:nvSpPr>
        <p:spPr>
          <a:xfrm>
            <a:off x="838200" y="1825624"/>
            <a:ext cx="11353800" cy="4808257"/>
          </a:xfrm>
        </p:spPr>
        <p:txBody>
          <a:bodyPr>
            <a:normAutofit/>
          </a:bodyPr>
          <a:lstStyle/>
          <a:p>
            <a:r>
              <a:rPr lang="en-CA" dirty="0" smtClean="0"/>
              <a:t>Species are always identified by two names: their genus and their species</a:t>
            </a:r>
          </a:p>
          <a:p>
            <a:r>
              <a:rPr lang="en-CA" dirty="0" smtClean="0"/>
              <a:t>Both words are italicized, the species does not get a capital letter (</a:t>
            </a:r>
            <a:r>
              <a:rPr lang="en-CA" i="1" dirty="0" smtClean="0"/>
              <a:t>Homo sapiens</a:t>
            </a:r>
            <a:r>
              <a:rPr lang="en-CA" dirty="0" smtClean="0"/>
              <a:t>)</a:t>
            </a:r>
          </a:p>
          <a:p>
            <a:r>
              <a:rPr lang="en-CA" dirty="0"/>
              <a:t>Often, the genus is shortened to one </a:t>
            </a:r>
            <a:r>
              <a:rPr lang="en-CA" dirty="0" smtClean="0"/>
              <a:t>letter </a:t>
            </a:r>
            <a:r>
              <a:rPr lang="en-CA" i="1" dirty="0" err="1" smtClean="0"/>
              <a:t>Felis</a:t>
            </a:r>
            <a:r>
              <a:rPr lang="en-CA" i="1" dirty="0" smtClean="0"/>
              <a:t> </a:t>
            </a:r>
            <a:r>
              <a:rPr lang="en-CA" i="1" dirty="0" err="1" smtClean="0"/>
              <a:t>catus</a:t>
            </a:r>
            <a:r>
              <a:rPr lang="en-CA" i="1" dirty="0" smtClean="0"/>
              <a:t> </a:t>
            </a:r>
            <a:r>
              <a:rPr lang="en-CA" dirty="0" smtClean="0"/>
              <a:t>= </a:t>
            </a:r>
            <a:r>
              <a:rPr lang="en-CA" i="1" dirty="0" smtClean="0"/>
              <a:t>F. </a:t>
            </a:r>
            <a:r>
              <a:rPr lang="en-CA" i="1" dirty="0" err="1" smtClean="0"/>
              <a:t>catus</a:t>
            </a:r>
            <a:r>
              <a:rPr lang="en-CA" i="1" dirty="0" smtClean="0"/>
              <a:t> </a:t>
            </a:r>
            <a:r>
              <a:rPr lang="en-CA" dirty="0" smtClean="0"/>
              <a:t>(domestic cat)</a:t>
            </a:r>
          </a:p>
          <a:p>
            <a:r>
              <a:rPr lang="en-CA" dirty="0" smtClean="0"/>
              <a:t>Sometimes, subspecies exist! </a:t>
            </a:r>
            <a:r>
              <a:rPr lang="en-CA" i="1" dirty="0" err="1" smtClean="0"/>
              <a:t>Canis</a:t>
            </a:r>
            <a:r>
              <a:rPr lang="en-CA" i="1" dirty="0" smtClean="0"/>
              <a:t> lupus </a:t>
            </a:r>
            <a:r>
              <a:rPr lang="en-CA" i="1" dirty="0" err="1" smtClean="0"/>
              <a:t>familiaris</a:t>
            </a:r>
            <a:r>
              <a:rPr lang="en-CA" dirty="0" smtClean="0"/>
              <a:t> is a domestic dog. It is a subspecies of wolf. </a:t>
            </a:r>
          </a:p>
          <a:p>
            <a:r>
              <a:rPr lang="en-CA" dirty="0" smtClean="0"/>
              <a:t>Binomial nomenclature is universal and specific. There are 42 species of crow, but only one word in Spanish for them: “</a:t>
            </a:r>
            <a:r>
              <a:rPr lang="en-CA" dirty="0" err="1" smtClean="0"/>
              <a:t>cuervo</a:t>
            </a:r>
            <a:r>
              <a:rPr lang="en-CA" dirty="0" smtClean="0"/>
              <a:t>”. Using </a:t>
            </a:r>
            <a:r>
              <a:rPr lang="en-CA" dirty="0" err="1" smtClean="0"/>
              <a:t>latin</a:t>
            </a:r>
            <a:r>
              <a:rPr lang="en-CA" dirty="0" smtClean="0"/>
              <a:t> binomial names, Spanish scientists can be specific in their research.</a:t>
            </a:r>
            <a:endParaRPr lang="en-CA" dirty="0"/>
          </a:p>
        </p:txBody>
      </p:sp>
    </p:spTree>
    <p:extLst>
      <p:ext uri="{BB962C8B-B14F-4D97-AF65-F5344CB8AC3E}">
        <p14:creationId xmlns:p14="http://schemas.microsoft.com/office/powerpoint/2010/main" val="4136688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Natural selection</a:t>
            </a:r>
            <a:endParaRPr lang="en-CA" dirty="0"/>
          </a:p>
        </p:txBody>
      </p:sp>
      <p:sp>
        <p:nvSpPr>
          <p:cNvPr id="3" name="Content Placeholder 2"/>
          <p:cNvSpPr>
            <a:spLocks noGrp="1"/>
          </p:cNvSpPr>
          <p:nvPr>
            <p:ph idx="1"/>
          </p:nvPr>
        </p:nvSpPr>
        <p:spPr>
          <a:xfrm>
            <a:off x="838200" y="1506072"/>
            <a:ext cx="10515600" cy="5199528"/>
          </a:xfrm>
        </p:spPr>
        <p:txBody>
          <a:bodyPr>
            <a:normAutofit fontScale="92500"/>
          </a:bodyPr>
          <a:lstStyle/>
          <a:p>
            <a:r>
              <a:rPr lang="en-CA" dirty="0" smtClean="0"/>
              <a:t>Darwin’s theory of natural selection is often referred to as “survival of the fittest”</a:t>
            </a:r>
          </a:p>
          <a:p>
            <a:r>
              <a:rPr lang="en-CA" dirty="0" smtClean="0"/>
              <a:t>There are four conditions for natural selection to occur:</a:t>
            </a:r>
          </a:p>
          <a:p>
            <a:pPr marL="514350" indent="-514350">
              <a:buFont typeface="+mj-lt"/>
              <a:buAutoNum type="arabicPeriod"/>
            </a:pPr>
            <a:r>
              <a:rPr lang="en-CA" dirty="0" smtClean="0"/>
              <a:t>There is variation between individuals – </a:t>
            </a:r>
            <a:r>
              <a:rPr lang="en-CA" dirty="0" smtClean="0">
                <a:solidFill>
                  <a:schemeClr val="accent6">
                    <a:lumMod val="50000"/>
                  </a:schemeClr>
                </a:solidFill>
              </a:rPr>
              <a:t>Not every member of the species is identical. Variation arises from mutation.</a:t>
            </a:r>
          </a:p>
          <a:p>
            <a:pPr marL="514350" indent="-514350">
              <a:buFont typeface="+mj-lt"/>
              <a:buAutoNum type="arabicPeriod"/>
            </a:pPr>
            <a:r>
              <a:rPr lang="en-CA" dirty="0" smtClean="0"/>
              <a:t>The variable traits are heritable - </a:t>
            </a:r>
            <a:r>
              <a:rPr lang="en-CA" dirty="0" smtClean="0">
                <a:solidFill>
                  <a:schemeClr val="accent6">
                    <a:lumMod val="50000"/>
                  </a:schemeClr>
                </a:solidFill>
              </a:rPr>
              <a:t>DNA is passed from parent to offspring</a:t>
            </a:r>
          </a:p>
          <a:p>
            <a:pPr marL="514350" indent="-514350">
              <a:buFont typeface="+mj-lt"/>
              <a:buAutoNum type="arabicPeriod"/>
            </a:pPr>
            <a:r>
              <a:rPr lang="en-CA" dirty="0" smtClean="0"/>
              <a:t>There is competition for resources – </a:t>
            </a:r>
            <a:r>
              <a:rPr lang="en-CA" dirty="0" smtClean="0">
                <a:solidFill>
                  <a:schemeClr val="accent6">
                    <a:lumMod val="50000"/>
                  </a:schemeClr>
                </a:solidFill>
              </a:rPr>
              <a:t>The variation can make certain individuals better at getting the things they need to survive (food, shelter, escape predation)</a:t>
            </a:r>
            <a:endParaRPr lang="en-CA" dirty="0" smtClean="0"/>
          </a:p>
          <a:p>
            <a:pPr marL="514350" indent="-514350">
              <a:buFont typeface="+mj-lt"/>
              <a:buAutoNum type="arabicPeriod"/>
            </a:pPr>
            <a:r>
              <a:rPr lang="en-CA" dirty="0" smtClean="0"/>
              <a:t>Not every individual will survive – </a:t>
            </a:r>
            <a:r>
              <a:rPr lang="en-CA" dirty="0" smtClean="0">
                <a:solidFill>
                  <a:schemeClr val="accent6">
                    <a:lumMod val="50000"/>
                  </a:schemeClr>
                </a:solidFill>
              </a:rPr>
              <a:t>The losers of the competition die. If they die before reproducing, their DNA is removed from the population.</a:t>
            </a:r>
          </a:p>
          <a:p>
            <a:r>
              <a:rPr lang="en-CA" dirty="0" smtClean="0"/>
              <a:t>The removal of this “less fit” DNA is the driving force behind evolution.</a:t>
            </a:r>
          </a:p>
          <a:p>
            <a:pPr marL="514350" indent="-514350">
              <a:buFont typeface="+mj-lt"/>
              <a:buAutoNum type="arabicPeriod"/>
            </a:pPr>
            <a:endParaRPr lang="en-CA" dirty="0" smtClean="0"/>
          </a:p>
        </p:txBody>
      </p:sp>
    </p:spTree>
    <p:extLst>
      <p:ext uri="{BB962C8B-B14F-4D97-AF65-F5344CB8AC3E}">
        <p14:creationId xmlns:p14="http://schemas.microsoft.com/office/powerpoint/2010/main" val="4237100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latin typeface="Arial Black" panose="020B0A04020102020204" pitchFamily="34" charset="0"/>
              </a:rPr>
              <a:t>Sample </a:t>
            </a:r>
            <a:r>
              <a:rPr lang="en-CA" dirty="0" smtClean="0">
                <a:latin typeface="Arial Black" panose="020B0A04020102020204" pitchFamily="34" charset="0"/>
              </a:rPr>
              <a:t>question </a:t>
            </a:r>
            <a:r>
              <a:rPr lang="en-CA" dirty="0" smtClean="0">
                <a:latin typeface="Arial Black" panose="020B0A04020102020204" pitchFamily="34" charset="0"/>
              </a:rPr>
              <a:t>– Natural selection</a:t>
            </a:r>
            <a:endParaRPr lang="en-CA" dirty="0">
              <a:latin typeface="Arial Black" panose="020B0A04020102020204" pitchFamily="34" charset="0"/>
            </a:endParaRPr>
          </a:p>
        </p:txBody>
      </p:sp>
      <p:sp>
        <p:nvSpPr>
          <p:cNvPr id="3" name="Content Placeholder 2"/>
          <p:cNvSpPr>
            <a:spLocks noGrp="1"/>
          </p:cNvSpPr>
          <p:nvPr>
            <p:ph idx="1"/>
          </p:nvPr>
        </p:nvSpPr>
        <p:spPr/>
        <p:txBody>
          <a:bodyPr/>
          <a:lstStyle/>
          <a:p>
            <a:pPr marL="285750" indent="-285750"/>
            <a:r>
              <a:rPr lang="en-CA" dirty="0" smtClean="0"/>
              <a:t>Polar bears are dying because of global warming. </a:t>
            </a:r>
            <a:r>
              <a:rPr lang="en-CA" b="1" dirty="0" smtClean="0"/>
              <a:t>Explain</a:t>
            </a:r>
            <a:r>
              <a:rPr lang="en-CA" dirty="0" smtClean="0"/>
              <a:t> why they are not simply evolving to live in the new, warmer world. (Hint: Global warming first became a problem in the 1960s.)</a:t>
            </a:r>
          </a:p>
          <a:p>
            <a:pPr marL="285750" indent="-285750"/>
            <a:r>
              <a:rPr lang="en-CA" dirty="0" smtClean="0"/>
              <a:t>Legs are awesome! If you lost your legs, you would cry. </a:t>
            </a:r>
            <a:r>
              <a:rPr lang="en-CA" b="1" dirty="0" smtClean="0"/>
              <a:t>Describe</a:t>
            </a:r>
            <a:r>
              <a:rPr lang="en-CA" dirty="0" smtClean="0"/>
              <a:t> why snakes evolved from legged ancestors into a legless species.</a:t>
            </a:r>
            <a:endParaRPr lang="en-CA" dirty="0"/>
          </a:p>
        </p:txBody>
      </p:sp>
    </p:spTree>
    <p:extLst>
      <p:ext uri="{BB962C8B-B14F-4D97-AF65-F5344CB8AC3E}">
        <p14:creationId xmlns:p14="http://schemas.microsoft.com/office/powerpoint/2010/main" val="240205146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Image result for gazell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59812" y="2759509"/>
            <a:ext cx="3872376" cy="341791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CA" dirty="0" smtClean="0">
                <a:latin typeface="Arial Black" panose="020B0A04020102020204" pitchFamily="34" charset="0"/>
              </a:rPr>
              <a:t>Sample question </a:t>
            </a:r>
            <a:r>
              <a:rPr lang="en-CA" dirty="0" smtClean="0">
                <a:latin typeface="Arial Black" panose="020B0A04020102020204" pitchFamily="34" charset="0"/>
              </a:rPr>
              <a:t>– Natural selection</a:t>
            </a:r>
            <a:endParaRPr lang="en-CA" dirty="0">
              <a:latin typeface="Arial Black" panose="020B0A04020102020204" pitchFamily="34" charset="0"/>
            </a:endParaRPr>
          </a:p>
        </p:txBody>
      </p:sp>
      <p:sp>
        <p:nvSpPr>
          <p:cNvPr id="3" name="Content Placeholder 2"/>
          <p:cNvSpPr>
            <a:spLocks noGrp="1"/>
          </p:cNvSpPr>
          <p:nvPr>
            <p:ph idx="1"/>
          </p:nvPr>
        </p:nvSpPr>
        <p:spPr>
          <a:xfrm>
            <a:off x="838200" y="1825625"/>
            <a:ext cx="10515600" cy="2782234"/>
          </a:xfrm>
        </p:spPr>
        <p:txBody>
          <a:bodyPr/>
          <a:lstStyle/>
          <a:p>
            <a:pPr marL="0" indent="0">
              <a:buNone/>
            </a:pPr>
            <a:r>
              <a:rPr lang="en-CA" dirty="0" smtClean="0"/>
              <a:t>Since ancient times, lions and humans have hunted gazelles for their meat. </a:t>
            </a:r>
            <a:r>
              <a:rPr lang="en-CA" b="1" dirty="0" smtClean="0"/>
              <a:t>Explain</a:t>
            </a:r>
            <a:r>
              <a:rPr lang="en-CA" dirty="0" smtClean="0"/>
              <a:t> how, over time, this could cause gazelles to become faster and smaller. </a:t>
            </a:r>
            <a:endParaRPr lang="en-CA" dirty="0"/>
          </a:p>
        </p:txBody>
      </p:sp>
      <p:sp>
        <p:nvSpPr>
          <p:cNvPr id="4" name="TextBox 3"/>
          <p:cNvSpPr txBox="1"/>
          <p:nvPr/>
        </p:nvSpPr>
        <p:spPr>
          <a:xfrm>
            <a:off x="1398495" y="5988734"/>
            <a:ext cx="9108141" cy="646331"/>
          </a:xfrm>
          <a:prstGeom prst="rect">
            <a:avLst/>
          </a:prstGeom>
          <a:noFill/>
        </p:spPr>
        <p:txBody>
          <a:bodyPr wrap="square" rtlCol="0">
            <a:spAutoFit/>
          </a:bodyPr>
          <a:lstStyle/>
          <a:p>
            <a:r>
              <a:rPr lang="en-CA" dirty="0" smtClean="0"/>
              <a:t>This is a question about natural selection. Avoid common misconceptions such as “they wanted to become faster”!</a:t>
            </a:r>
            <a:endParaRPr lang="en-CA" dirty="0"/>
          </a:p>
        </p:txBody>
      </p:sp>
      <p:pic>
        <p:nvPicPr>
          <p:cNvPr id="3076" name="Picture 4" descr="Image result for gazelle zootopi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7600" y="2706497"/>
            <a:ext cx="5835088" cy="32822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4593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0"/>
                                  </p:stCondLst>
                                  <p:childTnLst>
                                    <p:set>
                                      <p:cBhvr>
                                        <p:cTn id="6" dur="1" fill="hold">
                                          <p:stCondLst>
                                            <p:cond delay="0"/>
                                          </p:stCondLst>
                                        </p:cTn>
                                        <p:tgtEl>
                                          <p:spTgt spid="3076"/>
                                        </p:tgtEl>
                                        <p:attrNameLst>
                                          <p:attrName>style.visibility</p:attrName>
                                        </p:attrNameLst>
                                      </p:cBhvr>
                                      <p:to>
                                        <p:strVal val="visible"/>
                                      </p:to>
                                    </p:set>
                                    <p:animEffect transition="in" filter="fade">
                                      <p:cBhvr>
                                        <p:cTn id="7" dur="4800"/>
                                        <p:tgtEl>
                                          <p:spTgt spid="3076"/>
                                        </p:tgtEl>
                                      </p:cBhvr>
                                    </p:animEffect>
                                  </p:childTnLst>
                                </p:cTn>
                              </p:par>
                            </p:childTnLst>
                          </p:cTn>
                        </p:par>
                        <p:par>
                          <p:cTn id="8" fill="hold">
                            <p:stCondLst>
                              <p:cond delay="14800"/>
                            </p:stCondLst>
                            <p:childTnLst>
                              <p:par>
                                <p:cTn id="9" presetID="2" presetClass="exit" presetSubtype="4" fill="hold" nodeType="afterEffect">
                                  <p:stCondLst>
                                    <p:cond delay="5200"/>
                                  </p:stCondLst>
                                  <p:childTnLst>
                                    <p:anim calcmode="lin" valueType="num">
                                      <p:cBhvr additive="base">
                                        <p:cTn id="10" dur="5000"/>
                                        <p:tgtEl>
                                          <p:spTgt spid="3076"/>
                                        </p:tgtEl>
                                        <p:attrNameLst>
                                          <p:attrName>ppt_x</p:attrName>
                                        </p:attrNameLst>
                                      </p:cBhvr>
                                      <p:tavLst>
                                        <p:tav tm="0">
                                          <p:val>
                                            <p:strVal val="ppt_x"/>
                                          </p:val>
                                        </p:tav>
                                        <p:tav tm="100000">
                                          <p:val>
                                            <p:strVal val="ppt_x"/>
                                          </p:val>
                                        </p:tav>
                                      </p:tavLst>
                                    </p:anim>
                                    <p:anim calcmode="lin" valueType="num">
                                      <p:cBhvr additive="base">
                                        <p:cTn id="11" dur="5000"/>
                                        <p:tgtEl>
                                          <p:spTgt spid="3076"/>
                                        </p:tgtEl>
                                        <p:attrNameLst>
                                          <p:attrName>ppt_y</p:attrName>
                                        </p:attrNameLst>
                                      </p:cBhvr>
                                      <p:tavLst>
                                        <p:tav tm="0">
                                          <p:val>
                                            <p:strVal val="ppt_y"/>
                                          </p:val>
                                        </p:tav>
                                        <p:tav tm="100000">
                                          <p:val>
                                            <p:strVal val="1+ppt_h/2"/>
                                          </p:val>
                                        </p:tav>
                                      </p:tavLst>
                                    </p:anim>
                                    <p:set>
                                      <p:cBhvr>
                                        <p:cTn id="12" dur="1" fill="hold">
                                          <p:stCondLst>
                                            <p:cond delay="4999"/>
                                          </p:stCondLst>
                                        </p:cTn>
                                        <p:tgtEl>
                                          <p:spTgt spid="307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Evidences for evolution</a:t>
            </a:r>
            <a:endParaRPr lang="en-CA" dirty="0"/>
          </a:p>
        </p:txBody>
      </p:sp>
      <p:sp>
        <p:nvSpPr>
          <p:cNvPr id="3" name="Content Placeholder 2"/>
          <p:cNvSpPr>
            <a:spLocks noGrp="1"/>
          </p:cNvSpPr>
          <p:nvPr>
            <p:ph idx="1"/>
          </p:nvPr>
        </p:nvSpPr>
        <p:spPr/>
        <p:txBody>
          <a:bodyPr/>
          <a:lstStyle/>
          <a:p>
            <a:r>
              <a:rPr lang="en-CA" dirty="0" smtClean="0"/>
              <a:t>Some people think evolution is just a silly theory. There is, however, more evidence supporting it than anyone could ever read. It is categorized into four major types:</a:t>
            </a:r>
          </a:p>
          <a:p>
            <a:pPr lvl="1"/>
            <a:r>
              <a:rPr lang="en-CA" dirty="0" smtClean="0"/>
              <a:t>Fossil – </a:t>
            </a:r>
            <a:r>
              <a:rPr lang="en-CA" dirty="0" smtClean="0">
                <a:solidFill>
                  <a:schemeClr val="accent1">
                    <a:lumMod val="50000"/>
                  </a:schemeClr>
                </a:solidFill>
              </a:rPr>
              <a:t>This is how we know that extinct species existed. We can only compare their bones.</a:t>
            </a:r>
            <a:endParaRPr lang="en-CA" dirty="0" smtClean="0"/>
          </a:p>
          <a:p>
            <a:pPr lvl="1"/>
            <a:r>
              <a:rPr lang="en-CA" dirty="0" smtClean="0"/>
              <a:t>Anatomical – </a:t>
            </a:r>
            <a:r>
              <a:rPr lang="en-CA" dirty="0" smtClean="0">
                <a:solidFill>
                  <a:schemeClr val="accent1">
                    <a:lumMod val="50000"/>
                  </a:schemeClr>
                </a:solidFill>
              </a:rPr>
              <a:t>The form, inside and outside, of a species.</a:t>
            </a:r>
            <a:endParaRPr lang="en-CA" dirty="0" smtClean="0"/>
          </a:p>
          <a:p>
            <a:pPr lvl="1"/>
            <a:r>
              <a:rPr lang="en-CA" dirty="0" smtClean="0"/>
              <a:t>Morphological – </a:t>
            </a:r>
            <a:r>
              <a:rPr lang="en-CA" dirty="0" smtClean="0">
                <a:solidFill>
                  <a:schemeClr val="accent1">
                    <a:lumMod val="50000"/>
                  </a:schemeClr>
                </a:solidFill>
              </a:rPr>
              <a:t>The outward physical characteristics of a species. Fur colour, for instance, is morphological but not anatomical evidence.</a:t>
            </a:r>
            <a:endParaRPr lang="en-CA" dirty="0" smtClean="0"/>
          </a:p>
          <a:p>
            <a:pPr lvl="1"/>
            <a:r>
              <a:rPr lang="en-CA" dirty="0" smtClean="0"/>
              <a:t>Biochemical – </a:t>
            </a:r>
            <a:r>
              <a:rPr lang="en-CA" dirty="0" smtClean="0">
                <a:solidFill>
                  <a:schemeClr val="accent1">
                    <a:lumMod val="50000"/>
                  </a:schemeClr>
                </a:solidFill>
              </a:rPr>
              <a:t>Comparing species at a molecular level for similarity. If two species share 90% of their DNA, is that a coincidence or is it because they have a common ancestor?</a:t>
            </a:r>
            <a:endParaRPr lang="en-CA" dirty="0"/>
          </a:p>
        </p:txBody>
      </p:sp>
      <p:sp>
        <p:nvSpPr>
          <p:cNvPr id="4" name="TextBox 3"/>
          <p:cNvSpPr txBox="1"/>
          <p:nvPr/>
        </p:nvSpPr>
        <p:spPr>
          <a:xfrm>
            <a:off x="6436658" y="140541"/>
            <a:ext cx="5831541" cy="1477328"/>
          </a:xfrm>
          <a:prstGeom prst="rect">
            <a:avLst/>
          </a:prstGeom>
          <a:noFill/>
        </p:spPr>
        <p:txBody>
          <a:bodyPr wrap="square" rtlCol="0">
            <a:spAutoFit/>
          </a:bodyPr>
          <a:lstStyle/>
          <a:p>
            <a:r>
              <a:rPr lang="en-CA" dirty="0" smtClean="0">
                <a:solidFill>
                  <a:schemeClr val="accent1">
                    <a:lumMod val="50000"/>
                  </a:schemeClr>
                </a:solidFill>
              </a:rPr>
              <a:t>N.B. If you are a person who thinks evolution is a silly theory, that’s fine. We are here to educate, not challenge your beliefs. But regardless of your beliefs, you should always listen to evidence/arguments from all viewpoints. An open mind is a healthy one!</a:t>
            </a:r>
            <a:endParaRPr lang="en-CA" dirty="0">
              <a:solidFill>
                <a:schemeClr val="accent1">
                  <a:lumMod val="50000"/>
                </a:schemeClr>
              </a:solidFill>
            </a:endParaRPr>
          </a:p>
        </p:txBody>
      </p:sp>
    </p:spTree>
    <p:extLst>
      <p:ext uri="{BB962C8B-B14F-4D97-AF65-F5344CB8AC3E}">
        <p14:creationId xmlns:p14="http://schemas.microsoft.com/office/powerpoint/2010/main" val="3174679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s-media-cache-ak0.pinimg.com/564x/ec/ba/19/ecba190091be67c7f2eabd2b972443e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85017" y="2400797"/>
            <a:ext cx="5421966" cy="391110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CA" dirty="0" smtClean="0">
                <a:latin typeface="Arial Black" panose="020B0A04020102020204" pitchFamily="34" charset="0"/>
              </a:rPr>
              <a:t>Sample question </a:t>
            </a:r>
            <a:r>
              <a:rPr lang="en-CA" dirty="0" smtClean="0">
                <a:latin typeface="Arial Black" panose="020B0A04020102020204" pitchFamily="34" charset="0"/>
              </a:rPr>
              <a:t>– Evidences for evolution</a:t>
            </a:r>
            <a:endParaRPr lang="en-CA" dirty="0">
              <a:latin typeface="Arial Black" panose="020B0A04020102020204" pitchFamily="34" charset="0"/>
            </a:endParaRPr>
          </a:p>
        </p:txBody>
      </p:sp>
      <p:sp>
        <p:nvSpPr>
          <p:cNvPr id="3" name="Content Placeholder 2"/>
          <p:cNvSpPr>
            <a:spLocks noGrp="1"/>
          </p:cNvSpPr>
          <p:nvPr>
            <p:ph idx="1"/>
          </p:nvPr>
        </p:nvSpPr>
        <p:spPr/>
        <p:txBody>
          <a:bodyPr/>
          <a:lstStyle/>
          <a:p>
            <a:pPr marL="0" indent="0">
              <a:buNone/>
            </a:pPr>
            <a:r>
              <a:rPr lang="en-CA" dirty="0" smtClean="0"/>
              <a:t>You find a strange skeleton in your backyard. After some research, Mr. Lafferty identifies it as a wolf. Mr. Hansen brings it in for DNA analysis and says it is a coyote. What animal do you think it is? Why?</a:t>
            </a:r>
            <a:endParaRPr lang="en-CA" dirty="0"/>
          </a:p>
        </p:txBody>
      </p:sp>
      <p:sp>
        <p:nvSpPr>
          <p:cNvPr id="4" name="TextBox 3"/>
          <p:cNvSpPr txBox="1"/>
          <p:nvPr/>
        </p:nvSpPr>
        <p:spPr>
          <a:xfrm>
            <a:off x="1398495" y="5988734"/>
            <a:ext cx="9108141" cy="646331"/>
          </a:xfrm>
          <a:prstGeom prst="rect">
            <a:avLst/>
          </a:prstGeom>
          <a:noFill/>
        </p:spPr>
        <p:txBody>
          <a:bodyPr wrap="square" rtlCol="0">
            <a:spAutoFit/>
          </a:bodyPr>
          <a:lstStyle/>
          <a:p>
            <a:r>
              <a:rPr lang="en-CA" dirty="0" smtClean="0"/>
              <a:t>This question is easy to answer, but hard to explain. Practice writing a complete explanation. Remember, you will only have about 10 minutes per question!</a:t>
            </a:r>
            <a:endParaRPr lang="en-CA" dirty="0"/>
          </a:p>
        </p:txBody>
      </p:sp>
    </p:spTree>
    <p:extLst>
      <p:ext uri="{BB962C8B-B14F-4D97-AF65-F5344CB8AC3E}">
        <p14:creationId xmlns:p14="http://schemas.microsoft.com/office/powerpoint/2010/main" val="19312255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132294" cy="1325563"/>
          </a:xfrm>
        </p:spPr>
        <p:txBody>
          <a:bodyPr/>
          <a:lstStyle/>
          <a:p>
            <a:r>
              <a:rPr lang="en-CA" dirty="0" smtClean="0"/>
              <a:t>List of topics that might be on the exam</a:t>
            </a:r>
            <a:endParaRPr lang="en-CA" dirty="0"/>
          </a:p>
        </p:txBody>
      </p:sp>
      <p:sp>
        <p:nvSpPr>
          <p:cNvPr id="3" name="Content Placeholder 2"/>
          <p:cNvSpPr>
            <a:spLocks noGrp="1"/>
          </p:cNvSpPr>
          <p:nvPr>
            <p:ph idx="1"/>
          </p:nvPr>
        </p:nvSpPr>
        <p:spPr>
          <a:xfrm>
            <a:off x="838200" y="1825625"/>
            <a:ext cx="5383306" cy="4351338"/>
          </a:xfrm>
        </p:spPr>
        <p:txBody>
          <a:bodyPr>
            <a:normAutofit/>
          </a:bodyPr>
          <a:lstStyle/>
          <a:p>
            <a:r>
              <a:rPr lang="en-CA" dirty="0" smtClean="0"/>
              <a:t>Cladograms</a:t>
            </a:r>
          </a:p>
          <a:p>
            <a:r>
              <a:rPr lang="en-CA" dirty="0"/>
              <a:t>Dichotomous </a:t>
            </a:r>
            <a:r>
              <a:rPr lang="en-CA" dirty="0" smtClean="0"/>
              <a:t>keys</a:t>
            </a:r>
          </a:p>
          <a:p>
            <a:r>
              <a:rPr lang="en-CA" dirty="0" smtClean="0"/>
              <a:t>Evolutionary relationships</a:t>
            </a:r>
          </a:p>
          <a:p>
            <a:r>
              <a:rPr lang="en-CA" dirty="0" smtClean="0"/>
              <a:t>Taxonomy (DKPCOFGS)</a:t>
            </a:r>
          </a:p>
          <a:p>
            <a:r>
              <a:rPr lang="en-CA" dirty="0" smtClean="0"/>
              <a:t>Binomial nomenclature</a:t>
            </a:r>
          </a:p>
          <a:p>
            <a:r>
              <a:rPr lang="en-CA" dirty="0" smtClean="0"/>
              <a:t>Natural selection</a:t>
            </a:r>
          </a:p>
          <a:p>
            <a:r>
              <a:rPr lang="en-CA" dirty="0" smtClean="0"/>
              <a:t>Evidences for evolution</a:t>
            </a:r>
          </a:p>
          <a:p>
            <a:r>
              <a:rPr lang="en-CA" dirty="0" smtClean="0"/>
              <a:t>Experimental design and analysis</a:t>
            </a:r>
            <a:endParaRPr lang="en-CA" dirty="0"/>
          </a:p>
        </p:txBody>
      </p:sp>
      <p:sp>
        <p:nvSpPr>
          <p:cNvPr id="4" name="Title 1"/>
          <p:cNvSpPr txBox="1">
            <a:spLocks/>
          </p:cNvSpPr>
          <p:nvPr/>
        </p:nvSpPr>
        <p:spPr>
          <a:xfrm>
            <a:off x="6221506" y="365124"/>
            <a:ext cx="5132294"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CA" dirty="0" smtClean="0"/>
              <a:t>Exam facts</a:t>
            </a:r>
            <a:endParaRPr lang="en-CA" dirty="0"/>
          </a:p>
        </p:txBody>
      </p:sp>
      <p:sp>
        <p:nvSpPr>
          <p:cNvPr id="5" name="Content Placeholder 2"/>
          <p:cNvSpPr txBox="1">
            <a:spLocks/>
          </p:cNvSpPr>
          <p:nvPr/>
        </p:nvSpPr>
        <p:spPr>
          <a:xfrm>
            <a:off x="6221506" y="1825625"/>
            <a:ext cx="5383306"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CA" dirty="0" smtClean="0"/>
              <a:t>You need a pen, pencil, and ruler (no borrowing)</a:t>
            </a:r>
          </a:p>
          <a:p>
            <a:r>
              <a:rPr lang="en-CA" dirty="0" smtClean="0"/>
              <a:t>No liquid paper or calculators</a:t>
            </a:r>
          </a:p>
          <a:p>
            <a:r>
              <a:rPr lang="en-CA" dirty="0" smtClean="0"/>
              <a:t>90 minutes, no leaving early, no talking, no bathroom breaks (go before!)</a:t>
            </a:r>
          </a:p>
          <a:p>
            <a:r>
              <a:rPr lang="en-CA" dirty="0" smtClean="0"/>
              <a:t>Will be marked out of 45</a:t>
            </a:r>
          </a:p>
          <a:p>
            <a:endParaRPr lang="en-CA" dirty="0"/>
          </a:p>
        </p:txBody>
      </p:sp>
    </p:spTree>
    <p:extLst>
      <p:ext uri="{BB962C8B-B14F-4D97-AF65-F5344CB8AC3E}">
        <p14:creationId xmlns:p14="http://schemas.microsoft.com/office/powerpoint/2010/main" val="997273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Cladograms</a:t>
            </a:r>
            <a:endParaRPr lang="en-CA" dirty="0"/>
          </a:p>
        </p:txBody>
      </p:sp>
      <p:sp>
        <p:nvSpPr>
          <p:cNvPr id="3" name="Content Placeholder 2"/>
          <p:cNvSpPr>
            <a:spLocks noGrp="1"/>
          </p:cNvSpPr>
          <p:nvPr>
            <p:ph idx="1"/>
          </p:nvPr>
        </p:nvSpPr>
        <p:spPr>
          <a:xfrm>
            <a:off x="838200" y="1621065"/>
            <a:ext cx="10515600" cy="2300961"/>
          </a:xfrm>
        </p:spPr>
        <p:txBody>
          <a:bodyPr>
            <a:normAutofit fontScale="92500" lnSpcReduction="10000"/>
          </a:bodyPr>
          <a:lstStyle/>
          <a:p>
            <a:r>
              <a:rPr lang="en-CA" dirty="0" smtClean="0"/>
              <a:t>What </a:t>
            </a:r>
            <a:r>
              <a:rPr lang="en-CA" dirty="0" smtClean="0"/>
              <a:t>does the y-axis of a cladogram mean</a:t>
            </a:r>
            <a:r>
              <a:rPr lang="en-CA" dirty="0" smtClean="0"/>
              <a:t>? </a:t>
            </a:r>
            <a:r>
              <a:rPr lang="en-CA" dirty="0" smtClean="0">
                <a:solidFill>
                  <a:schemeClr val="accent6">
                    <a:lumMod val="50000"/>
                  </a:schemeClr>
                </a:solidFill>
              </a:rPr>
              <a:t>Time</a:t>
            </a:r>
          </a:p>
          <a:p>
            <a:r>
              <a:rPr lang="en-CA" dirty="0" smtClean="0"/>
              <a:t>Does the x-axis mean anything? </a:t>
            </a:r>
            <a:r>
              <a:rPr lang="en-CA" dirty="0" smtClean="0">
                <a:solidFill>
                  <a:schemeClr val="accent6">
                    <a:lumMod val="50000"/>
                  </a:schemeClr>
                </a:solidFill>
              </a:rPr>
              <a:t>It depends on the cladogram, but normally the x-axis either shows number of DNA differences or geographical difference. Read the cladograms on the exam carefully!</a:t>
            </a:r>
            <a:endParaRPr lang="en-CA" dirty="0" smtClean="0">
              <a:solidFill>
                <a:schemeClr val="accent6">
                  <a:lumMod val="50000"/>
                </a:schemeClr>
              </a:solidFill>
            </a:endParaRPr>
          </a:p>
          <a:p>
            <a:r>
              <a:rPr lang="en-CA" dirty="0" smtClean="0"/>
              <a:t>Theory: Why is it impossible for a branch on a cladogram to split into three parts? (I.e. A is possible, B is not)</a:t>
            </a:r>
            <a:endParaRPr lang="en-CA" dirty="0"/>
          </a:p>
        </p:txBody>
      </p:sp>
      <p:cxnSp>
        <p:nvCxnSpPr>
          <p:cNvPr id="5" name="Straight Connector 4"/>
          <p:cNvCxnSpPr/>
          <p:nvPr/>
        </p:nvCxnSpPr>
        <p:spPr>
          <a:xfrm flipV="1">
            <a:off x="1859643" y="4151086"/>
            <a:ext cx="2354943" cy="191588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V="1">
            <a:off x="6379029" y="5283201"/>
            <a:ext cx="979714" cy="783771"/>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2385785" y="4151086"/>
            <a:ext cx="936173" cy="748938"/>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flipV="1">
            <a:off x="1108528" y="4200388"/>
            <a:ext cx="1511304" cy="1209042"/>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flipV="1">
            <a:off x="5767243" y="4001294"/>
            <a:ext cx="1591502" cy="127320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V="1">
            <a:off x="7355841" y="4001294"/>
            <a:ext cx="1555561" cy="130156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355841" y="4001294"/>
            <a:ext cx="0" cy="1310273"/>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278770" y="5409430"/>
            <a:ext cx="503664" cy="584775"/>
          </a:xfrm>
          <a:prstGeom prst="rect">
            <a:avLst/>
          </a:prstGeom>
          <a:noFill/>
        </p:spPr>
        <p:txBody>
          <a:bodyPr wrap="none" rtlCol="0">
            <a:spAutoFit/>
          </a:bodyPr>
          <a:lstStyle/>
          <a:p>
            <a:r>
              <a:rPr lang="en-CA" sz="3200" dirty="0" smtClean="0">
                <a:latin typeface="Arial Black" panose="020B0A04020102020204" pitchFamily="34" charset="0"/>
              </a:rPr>
              <a:t>A</a:t>
            </a:r>
            <a:endParaRPr lang="en-CA" sz="3200" dirty="0">
              <a:latin typeface="Arial Black" panose="020B0A04020102020204" pitchFamily="34" charset="0"/>
            </a:endParaRPr>
          </a:p>
        </p:txBody>
      </p:sp>
      <p:sp>
        <p:nvSpPr>
          <p:cNvPr id="23" name="TextBox 22"/>
          <p:cNvSpPr txBox="1"/>
          <p:nvPr/>
        </p:nvSpPr>
        <p:spPr>
          <a:xfrm>
            <a:off x="7883240" y="5382127"/>
            <a:ext cx="503664" cy="584775"/>
          </a:xfrm>
          <a:prstGeom prst="rect">
            <a:avLst/>
          </a:prstGeom>
          <a:noFill/>
        </p:spPr>
        <p:txBody>
          <a:bodyPr wrap="none" rtlCol="0">
            <a:spAutoFit/>
          </a:bodyPr>
          <a:lstStyle/>
          <a:p>
            <a:r>
              <a:rPr lang="en-CA" sz="3200" dirty="0" smtClean="0">
                <a:latin typeface="Arial Black" panose="020B0A04020102020204" pitchFamily="34" charset="0"/>
              </a:rPr>
              <a:t>B</a:t>
            </a:r>
            <a:endParaRPr lang="en-CA" sz="3200" dirty="0">
              <a:latin typeface="Arial Black" panose="020B0A04020102020204" pitchFamily="34" charset="0"/>
            </a:endParaRPr>
          </a:p>
        </p:txBody>
      </p:sp>
    </p:spTree>
    <p:extLst>
      <p:ext uri="{BB962C8B-B14F-4D97-AF65-F5344CB8AC3E}">
        <p14:creationId xmlns:p14="http://schemas.microsoft.com/office/powerpoint/2010/main" val="15295471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1392295"/>
            <a:ext cx="9897035" cy="1200329"/>
          </a:xfrm>
          <a:prstGeom prst="rect">
            <a:avLst/>
          </a:prstGeom>
          <a:noFill/>
        </p:spPr>
        <p:txBody>
          <a:bodyPr wrap="square" rtlCol="0">
            <a:spAutoFit/>
          </a:bodyPr>
          <a:lstStyle/>
          <a:p>
            <a:r>
              <a:rPr lang="en-CA" sz="2400" dirty="0" smtClean="0"/>
              <a:t>If we were to zoom in, cladograms show one group slowly splitting into two species. It is possible for two splits to occur very close to the same time, but one split cannot create three species.</a:t>
            </a:r>
            <a:endParaRPr lang="en-CA" sz="2400" dirty="0"/>
          </a:p>
        </p:txBody>
      </p:sp>
      <p:grpSp>
        <p:nvGrpSpPr>
          <p:cNvPr id="16" name="Group 15"/>
          <p:cNvGrpSpPr/>
          <p:nvPr/>
        </p:nvGrpSpPr>
        <p:grpSpPr>
          <a:xfrm>
            <a:off x="2019090" y="2593649"/>
            <a:ext cx="6676675" cy="4290792"/>
            <a:chOff x="2019090" y="2593648"/>
            <a:chExt cx="8086282" cy="5196681"/>
          </a:xfrm>
        </p:grpSpPr>
        <p:sp>
          <p:nvSpPr>
            <p:cNvPr id="17" name="Isosceles Triangle 16"/>
            <p:cNvSpPr/>
            <p:nvPr/>
          </p:nvSpPr>
          <p:spPr>
            <a:xfrm flipV="1">
              <a:off x="6311378" y="4910693"/>
              <a:ext cx="2365830" cy="972457"/>
            </a:xfrm>
            <a:prstGeom prst="triangle">
              <a:avLst/>
            </a:prstGeom>
            <a:gradFill>
              <a:gsLst>
                <a:gs pos="100000">
                  <a:schemeClr val="accent1">
                    <a:lumMod val="5000"/>
                    <a:lumOff val="95000"/>
                  </a:schemeClr>
                </a:gs>
                <a:gs pos="0">
                  <a:schemeClr val="accent2">
                    <a:lumMod val="60000"/>
                    <a:lumOff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cxnSp>
          <p:nvCxnSpPr>
            <p:cNvPr id="4" name="Straight Connector 3"/>
            <p:cNvCxnSpPr/>
            <p:nvPr/>
          </p:nvCxnSpPr>
          <p:spPr>
            <a:xfrm flipV="1">
              <a:off x="5142071" y="4462578"/>
              <a:ext cx="4090359" cy="3327751"/>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flipH="1" flipV="1">
              <a:off x="5738533" y="4462578"/>
              <a:ext cx="1775720" cy="1420575"/>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 name="Straight Connector 5"/>
            <p:cNvCxnSpPr/>
            <p:nvPr/>
          </p:nvCxnSpPr>
          <p:spPr>
            <a:xfrm flipH="1" flipV="1">
              <a:off x="2995249" y="4505722"/>
              <a:ext cx="3114200" cy="2491356"/>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18" name="Isosceles Triangle 17"/>
            <p:cNvSpPr/>
            <p:nvPr/>
          </p:nvSpPr>
          <p:spPr>
            <a:xfrm flipV="1">
              <a:off x="4935144" y="6004875"/>
              <a:ext cx="2365830" cy="972457"/>
            </a:xfrm>
            <a:prstGeom prst="triangle">
              <a:avLst/>
            </a:prstGeom>
            <a:gradFill>
              <a:gsLst>
                <a:gs pos="100000">
                  <a:schemeClr val="accent1">
                    <a:lumMod val="5000"/>
                    <a:lumOff val="95000"/>
                  </a:schemeClr>
                </a:gs>
                <a:gs pos="0">
                  <a:schemeClr val="accent2">
                    <a:lumMod val="60000"/>
                    <a:lumOff val="40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pic>
          <p:nvPicPr>
            <p:cNvPr id="1026" name="Picture 2" descr="Image of Homo habilis face illustration, front vie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19090" y="2617096"/>
              <a:ext cx="2190750" cy="2190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mage of reconstruction based on ER 3733 by John Gurch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2684" y="2657886"/>
              <a:ext cx="2190750" cy="219075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p:nvPicPr>
          <p:blipFill rotWithShape="1">
            <a:blip r:embed="rId4">
              <a:extLst>
                <a:ext uri="{28A0092B-C50C-407E-A947-70E740481C1C}">
                  <a14:useLocalDpi xmlns:a14="http://schemas.microsoft.com/office/drawing/2010/main" val="0"/>
                </a:ext>
              </a:extLst>
            </a:blip>
            <a:srcRect l="-437" t="-143" r="437" b="32799"/>
            <a:stretch/>
          </p:blipFill>
          <p:spPr>
            <a:xfrm>
              <a:off x="7905688" y="2593648"/>
              <a:ext cx="2199684" cy="2199684"/>
            </a:xfrm>
            <a:prstGeom prst="rect">
              <a:avLst/>
            </a:prstGeom>
          </p:spPr>
        </p:pic>
        <p:sp>
          <p:nvSpPr>
            <p:cNvPr id="15" name="TextBox 14"/>
            <p:cNvSpPr txBox="1"/>
            <p:nvPr/>
          </p:nvSpPr>
          <p:spPr>
            <a:xfrm>
              <a:off x="2279260" y="4793333"/>
              <a:ext cx="1866107" cy="484583"/>
            </a:xfrm>
            <a:prstGeom prst="rect">
              <a:avLst/>
            </a:prstGeom>
            <a:solidFill>
              <a:schemeClr val="accent2">
                <a:lumMod val="50000"/>
                <a:alpha val="50196"/>
              </a:schemeClr>
            </a:solidFill>
          </p:spPr>
          <p:txBody>
            <a:bodyPr wrap="none" rtlCol="0">
              <a:spAutoFit/>
            </a:bodyPr>
            <a:lstStyle/>
            <a:p>
              <a:r>
                <a:rPr lang="en-CA" sz="2000" i="1" dirty="0" smtClean="0">
                  <a:solidFill>
                    <a:schemeClr val="bg1"/>
                  </a:solidFill>
                </a:rPr>
                <a:t>Homo </a:t>
              </a:r>
              <a:r>
                <a:rPr lang="en-CA" sz="2000" i="1" dirty="0" err="1" smtClean="0">
                  <a:solidFill>
                    <a:schemeClr val="bg1"/>
                  </a:solidFill>
                </a:rPr>
                <a:t>habilis</a:t>
              </a:r>
              <a:endParaRPr lang="en-CA" sz="2000" i="1" dirty="0">
                <a:solidFill>
                  <a:schemeClr val="bg1"/>
                </a:solidFill>
              </a:endParaRPr>
            </a:p>
          </p:txBody>
        </p:sp>
        <p:sp>
          <p:nvSpPr>
            <p:cNvPr id="20" name="TextBox 19"/>
            <p:cNvSpPr txBox="1"/>
            <p:nvPr/>
          </p:nvSpPr>
          <p:spPr>
            <a:xfrm>
              <a:off x="5199383" y="4837305"/>
              <a:ext cx="1969004" cy="484583"/>
            </a:xfrm>
            <a:prstGeom prst="rect">
              <a:avLst/>
            </a:prstGeom>
            <a:solidFill>
              <a:schemeClr val="accent2">
                <a:lumMod val="50000"/>
                <a:alpha val="50196"/>
              </a:schemeClr>
            </a:solidFill>
          </p:spPr>
          <p:txBody>
            <a:bodyPr wrap="none" rtlCol="0">
              <a:spAutoFit/>
            </a:bodyPr>
            <a:lstStyle/>
            <a:p>
              <a:r>
                <a:rPr lang="en-CA" sz="2000" i="1" dirty="0" smtClean="0">
                  <a:solidFill>
                    <a:schemeClr val="bg1"/>
                  </a:solidFill>
                </a:rPr>
                <a:t>Homo erectus</a:t>
              </a:r>
              <a:endParaRPr lang="en-CA" sz="2000" i="1" dirty="0">
                <a:solidFill>
                  <a:schemeClr val="bg1"/>
                </a:solidFill>
              </a:endParaRPr>
            </a:p>
          </p:txBody>
        </p:sp>
        <p:sp>
          <p:nvSpPr>
            <p:cNvPr id="21" name="TextBox 20"/>
            <p:cNvSpPr txBox="1"/>
            <p:nvPr/>
          </p:nvSpPr>
          <p:spPr>
            <a:xfrm>
              <a:off x="8053403" y="4793333"/>
              <a:ext cx="1990360" cy="484583"/>
            </a:xfrm>
            <a:prstGeom prst="rect">
              <a:avLst/>
            </a:prstGeom>
            <a:solidFill>
              <a:schemeClr val="accent2">
                <a:lumMod val="50000"/>
                <a:alpha val="50196"/>
              </a:schemeClr>
            </a:solidFill>
          </p:spPr>
          <p:txBody>
            <a:bodyPr wrap="none" rtlCol="0">
              <a:spAutoFit/>
            </a:bodyPr>
            <a:lstStyle/>
            <a:p>
              <a:r>
                <a:rPr lang="en-CA" sz="2000" i="1" dirty="0" smtClean="0">
                  <a:solidFill>
                    <a:schemeClr val="bg1"/>
                  </a:solidFill>
                </a:rPr>
                <a:t>Homo sapiens</a:t>
              </a:r>
              <a:endParaRPr lang="en-CA" sz="2000" i="1" dirty="0">
                <a:solidFill>
                  <a:schemeClr val="bg1"/>
                </a:solidFill>
              </a:endParaRPr>
            </a:p>
          </p:txBody>
        </p:sp>
      </p:grpSp>
      <p:sp>
        <p:nvSpPr>
          <p:cNvPr id="22" name="Title 1"/>
          <p:cNvSpPr>
            <a:spLocks noGrp="1"/>
          </p:cNvSpPr>
          <p:nvPr>
            <p:ph type="title"/>
          </p:nvPr>
        </p:nvSpPr>
        <p:spPr>
          <a:xfrm>
            <a:off x="838200" y="365125"/>
            <a:ext cx="10515600" cy="1325563"/>
          </a:xfrm>
        </p:spPr>
        <p:txBody>
          <a:bodyPr/>
          <a:lstStyle/>
          <a:p>
            <a:r>
              <a:rPr lang="en-CA" dirty="0" smtClean="0"/>
              <a:t>Cladograms</a:t>
            </a:r>
            <a:endParaRPr lang="en-CA" dirty="0"/>
          </a:p>
        </p:txBody>
      </p:sp>
    </p:spTree>
    <p:extLst>
      <p:ext uri="{BB962C8B-B14F-4D97-AF65-F5344CB8AC3E}">
        <p14:creationId xmlns:p14="http://schemas.microsoft.com/office/powerpoint/2010/main" val="21072100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mages.slideplayer.es/3/1088501/slides/slide_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79929"/>
            <a:ext cx="8104093" cy="607807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265459" y="1225689"/>
            <a:ext cx="3926541" cy="5632311"/>
          </a:xfrm>
          <a:prstGeom prst="rect">
            <a:avLst/>
          </a:prstGeom>
          <a:noFill/>
        </p:spPr>
        <p:txBody>
          <a:bodyPr wrap="square" rtlCol="0">
            <a:spAutoFit/>
          </a:bodyPr>
          <a:lstStyle/>
          <a:p>
            <a:r>
              <a:rPr lang="en-CA" sz="2400" dirty="0" smtClean="0"/>
              <a:t>We have all seen diagrams like this, but they are very problematic. To understand why, answer these questions:</a:t>
            </a:r>
          </a:p>
          <a:p>
            <a:pPr marL="342900" indent="-342900">
              <a:buFont typeface="Arial" panose="020B0604020202020204" pitchFamily="34" charset="0"/>
              <a:buChar char="•"/>
            </a:pPr>
            <a:r>
              <a:rPr lang="en-CA" sz="2400" dirty="0" smtClean="0"/>
              <a:t>If Neanderthals had never gone extinct, would it be possible for humans to live with them in the same place at the same time?</a:t>
            </a:r>
          </a:p>
          <a:p>
            <a:pPr marL="342900" indent="-342900">
              <a:buFont typeface="Arial" panose="020B0604020202020204" pitchFamily="34" charset="0"/>
              <a:buChar char="•"/>
            </a:pPr>
            <a:r>
              <a:rPr lang="en-CA" sz="2400" dirty="0" smtClean="0"/>
              <a:t>Using the cladogram on the previous slide, is it fair to say that humans evolved from </a:t>
            </a:r>
            <a:r>
              <a:rPr lang="en-CA" sz="2400" i="1" dirty="0" smtClean="0"/>
              <a:t>Homo erectus</a:t>
            </a:r>
            <a:r>
              <a:rPr lang="en-CA" sz="2400" dirty="0" smtClean="0"/>
              <a:t>?</a:t>
            </a:r>
          </a:p>
          <a:p>
            <a:pPr marL="342900" indent="-342900">
              <a:buFont typeface="Arial" panose="020B0604020202020204" pitchFamily="34" charset="0"/>
              <a:buChar char="•"/>
            </a:pPr>
            <a:r>
              <a:rPr lang="en-CA" sz="2400" dirty="0" smtClean="0"/>
              <a:t>Are humans “better” than </a:t>
            </a:r>
            <a:r>
              <a:rPr lang="en-CA" sz="2400" i="1" dirty="0" smtClean="0"/>
              <a:t>Homo erectus</a:t>
            </a:r>
            <a:r>
              <a:rPr lang="en-CA" sz="2400" dirty="0" smtClean="0"/>
              <a:t>?</a:t>
            </a:r>
          </a:p>
        </p:txBody>
      </p:sp>
      <p:sp>
        <p:nvSpPr>
          <p:cNvPr id="6" name="Title 1"/>
          <p:cNvSpPr>
            <a:spLocks noGrp="1"/>
          </p:cNvSpPr>
          <p:nvPr>
            <p:ph type="title"/>
          </p:nvPr>
        </p:nvSpPr>
        <p:spPr>
          <a:xfrm>
            <a:off x="838200" y="365125"/>
            <a:ext cx="10515600" cy="1325563"/>
          </a:xfrm>
        </p:spPr>
        <p:txBody>
          <a:bodyPr/>
          <a:lstStyle/>
          <a:p>
            <a:r>
              <a:rPr lang="en-CA" dirty="0" smtClean="0"/>
              <a:t>Cladograms</a:t>
            </a:r>
            <a:endParaRPr lang="en-CA" dirty="0"/>
          </a:p>
        </p:txBody>
      </p:sp>
    </p:spTree>
    <p:extLst>
      <p:ext uri="{BB962C8B-B14F-4D97-AF65-F5344CB8AC3E}">
        <p14:creationId xmlns:p14="http://schemas.microsoft.com/office/powerpoint/2010/main" val="2032118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latin typeface="Arial Black" panose="020B0A04020102020204" pitchFamily="34" charset="0"/>
              </a:rPr>
              <a:t>Sample question </a:t>
            </a:r>
            <a:r>
              <a:rPr lang="en-CA" dirty="0" smtClean="0">
                <a:latin typeface="Arial Black" panose="020B0A04020102020204" pitchFamily="34" charset="0"/>
              </a:rPr>
              <a:t>- Cladograms</a:t>
            </a:r>
            <a:endParaRPr lang="en-CA" dirty="0">
              <a:latin typeface="Arial Black" panose="020B0A04020102020204" pitchFamily="34" charset="0"/>
            </a:endParaRPr>
          </a:p>
        </p:txBody>
      </p:sp>
      <p:sp>
        <p:nvSpPr>
          <p:cNvPr id="3" name="Content Placeholder 2"/>
          <p:cNvSpPr>
            <a:spLocks noGrp="1"/>
          </p:cNvSpPr>
          <p:nvPr>
            <p:ph idx="1"/>
          </p:nvPr>
        </p:nvSpPr>
        <p:spPr/>
        <p:txBody>
          <a:bodyPr/>
          <a:lstStyle/>
          <a:p>
            <a:pPr marL="0" indent="0">
              <a:buNone/>
            </a:pPr>
            <a:r>
              <a:rPr lang="en-CA" b="1" dirty="0" smtClean="0"/>
              <a:t>Explain</a:t>
            </a:r>
            <a:r>
              <a:rPr lang="en-CA" dirty="0" smtClean="0"/>
              <a:t> why these two cladograms are the same.</a:t>
            </a:r>
            <a:endParaRPr lang="en-CA" b="1" dirty="0"/>
          </a:p>
        </p:txBody>
      </p:sp>
      <p:cxnSp>
        <p:nvCxnSpPr>
          <p:cNvPr id="6" name="Straight Connector 5"/>
          <p:cNvCxnSpPr/>
          <p:nvPr/>
        </p:nvCxnSpPr>
        <p:spPr>
          <a:xfrm flipV="1">
            <a:off x="3594011" y="4048725"/>
            <a:ext cx="1483952" cy="1201524"/>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H="1" flipV="1">
            <a:off x="1401395" y="4033962"/>
            <a:ext cx="2494695" cy="983421"/>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a:endCxn id="4100" idx="2"/>
          </p:cNvCxnSpPr>
          <p:nvPr/>
        </p:nvCxnSpPr>
        <p:spPr>
          <a:xfrm flipV="1">
            <a:off x="2776104" y="4033962"/>
            <a:ext cx="486657" cy="541101"/>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4098" name="Picture 2" descr="Image result for shee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5862" y="2774208"/>
            <a:ext cx="2123586" cy="125975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Image result for cute co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00649" y="2753198"/>
            <a:ext cx="1924224" cy="128076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Image result for pi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36075" y="2753198"/>
            <a:ext cx="1931643" cy="1280764"/>
          </a:xfrm>
          <a:prstGeom prst="rect">
            <a:avLst/>
          </a:prstGeom>
          <a:noFill/>
          <a:extLst>
            <a:ext uri="{909E8E84-426E-40DD-AFC4-6F175D3DCCD1}">
              <a14:hiddenFill xmlns:a14="http://schemas.microsoft.com/office/drawing/2010/main">
                <a:solidFill>
                  <a:srgbClr val="FFFFFF"/>
                </a:solidFill>
              </a14:hiddenFill>
            </a:ext>
          </a:extLst>
        </p:spPr>
      </p:pic>
      <p:cxnSp>
        <p:nvCxnSpPr>
          <p:cNvPr id="14" name="Straight Connector 13"/>
          <p:cNvCxnSpPr/>
          <p:nvPr/>
        </p:nvCxnSpPr>
        <p:spPr>
          <a:xfrm flipV="1">
            <a:off x="9223516" y="4028527"/>
            <a:ext cx="1892557" cy="1216287"/>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flipV="1">
            <a:off x="7469531" y="4048725"/>
            <a:ext cx="1980510" cy="983422"/>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flipV="1">
            <a:off x="8985789" y="4048725"/>
            <a:ext cx="1184005" cy="541102"/>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20" name="Picture 4" descr="Image result for cute cow"/>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01914" y="2747763"/>
            <a:ext cx="1924224" cy="1280764"/>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6" descr="Image result for pi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03172" y="2737258"/>
            <a:ext cx="1931643" cy="1280764"/>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Image result for sheep"/>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89543" y="2747763"/>
            <a:ext cx="2123586" cy="12597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079310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Dichotomous keys</a:t>
            </a:r>
            <a:endParaRPr lang="en-CA" dirty="0"/>
          </a:p>
        </p:txBody>
      </p:sp>
      <p:sp>
        <p:nvSpPr>
          <p:cNvPr id="3" name="Content Placeholder 2"/>
          <p:cNvSpPr>
            <a:spLocks noGrp="1"/>
          </p:cNvSpPr>
          <p:nvPr>
            <p:ph idx="1"/>
          </p:nvPr>
        </p:nvSpPr>
        <p:spPr/>
        <p:txBody>
          <a:bodyPr/>
          <a:lstStyle/>
          <a:p>
            <a:r>
              <a:rPr lang="en-CA" dirty="0" smtClean="0"/>
              <a:t>Dichotomous (Greek for “Cut in half”) – Two choices</a:t>
            </a:r>
          </a:p>
          <a:p>
            <a:r>
              <a:rPr lang="en-CA" dirty="0" smtClean="0"/>
              <a:t>Dichotomous keys – Identify a species by asking a series of questions with only two choices for answers</a:t>
            </a:r>
          </a:p>
          <a:p>
            <a:r>
              <a:rPr lang="en-CA" dirty="0"/>
              <a:t>What is the difference between a dichotomous key and a cladogram</a:t>
            </a:r>
            <a:r>
              <a:rPr lang="en-CA" dirty="0" smtClean="0"/>
              <a:t>?</a:t>
            </a:r>
          </a:p>
          <a:p>
            <a:endParaRPr lang="en-CA" dirty="0" smtClean="0"/>
          </a:p>
        </p:txBody>
      </p:sp>
    </p:spTree>
    <p:extLst>
      <p:ext uri="{BB962C8B-B14F-4D97-AF65-F5344CB8AC3E}">
        <p14:creationId xmlns:p14="http://schemas.microsoft.com/office/powerpoint/2010/main" val="2300794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Evolutionary relationships</a:t>
            </a:r>
            <a:endParaRPr lang="en-CA" dirty="0"/>
          </a:p>
        </p:txBody>
      </p:sp>
      <p:sp>
        <p:nvSpPr>
          <p:cNvPr id="3" name="Content Placeholder 2"/>
          <p:cNvSpPr>
            <a:spLocks noGrp="1"/>
          </p:cNvSpPr>
          <p:nvPr>
            <p:ph idx="1"/>
          </p:nvPr>
        </p:nvSpPr>
        <p:spPr>
          <a:xfrm>
            <a:off x="272143" y="1690688"/>
            <a:ext cx="6157232" cy="4351338"/>
          </a:xfrm>
        </p:spPr>
        <p:txBody>
          <a:bodyPr>
            <a:noAutofit/>
          </a:bodyPr>
          <a:lstStyle/>
          <a:p>
            <a:r>
              <a:rPr lang="en-CA" sz="2400" dirty="0" smtClean="0"/>
              <a:t>Whales live in the ocean like fish. But they breathe by inhaling air into their lungs, give live birth, and feed milk to their children, just like other mammals! Which characteristic do you think evolved first, these traits or the ability to live in the ocean?</a:t>
            </a:r>
          </a:p>
          <a:p>
            <a:r>
              <a:rPr lang="en-CA" sz="2400" dirty="0" smtClean="0"/>
              <a:t>Bats have wings and fly through the air, just like birds! But they breathe by inhaling air into their lungs (birds practice circular breathing), give live birth, and feed milk to their children, just like other mammals! Which characteristic do you think evolved first, these traits or wings?</a:t>
            </a:r>
          </a:p>
        </p:txBody>
      </p:sp>
      <p:sp>
        <p:nvSpPr>
          <p:cNvPr id="4" name="TextBox 3"/>
          <p:cNvSpPr txBox="1"/>
          <p:nvPr/>
        </p:nvSpPr>
        <p:spPr>
          <a:xfrm>
            <a:off x="344221" y="6210496"/>
            <a:ext cx="11274038" cy="584775"/>
          </a:xfrm>
          <a:prstGeom prst="rect">
            <a:avLst/>
          </a:prstGeom>
          <a:noFill/>
        </p:spPr>
        <p:txBody>
          <a:bodyPr wrap="square" rtlCol="0">
            <a:spAutoFit/>
          </a:bodyPr>
          <a:lstStyle/>
          <a:p>
            <a:pPr algn="ctr"/>
            <a:r>
              <a:rPr lang="en-CA" sz="3200" dirty="0" smtClean="0">
                <a:solidFill>
                  <a:srgbClr val="0070C0"/>
                </a:solidFill>
              </a:rPr>
              <a:t>How do you know? What </a:t>
            </a:r>
            <a:r>
              <a:rPr lang="en-CA" sz="3200" dirty="0" smtClean="0">
                <a:solidFill>
                  <a:srgbClr val="0070C0"/>
                </a:solidFill>
              </a:rPr>
              <a:t>is this type of evolution called?</a:t>
            </a:r>
            <a:endParaRPr lang="en-CA" sz="3200" dirty="0">
              <a:solidFill>
                <a:srgbClr val="0070C0"/>
              </a:solidFill>
            </a:endParaRPr>
          </a:p>
        </p:txBody>
      </p:sp>
      <p:pic>
        <p:nvPicPr>
          <p:cNvPr id="1026" name="Picture 2" descr="https://s3.amazonaws.com/classconnection/676/flashcards/1601676/png/picture6-14DD59E4144079CFD0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29375" y="2988974"/>
            <a:ext cx="5762625" cy="2895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45757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48415" y="1311092"/>
            <a:ext cx="6408415" cy="1200329"/>
          </a:xfrm>
          <a:prstGeom prst="rect">
            <a:avLst/>
          </a:prstGeom>
          <a:noFill/>
        </p:spPr>
        <p:txBody>
          <a:bodyPr wrap="square" rtlCol="0">
            <a:spAutoFit/>
          </a:bodyPr>
          <a:lstStyle/>
          <a:p>
            <a:r>
              <a:rPr lang="en-CA" sz="2400" dirty="0" smtClean="0"/>
              <a:t>Convergent evolution: Two organisms evolve a trait independently (as opposed to inheriting from a common ancestor)</a:t>
            </a:r>
            <a:endParaRPr lang="en-CA" sz="2400" dirty="0"/>
          </a:p>
        </p:txBody>
      </p:sp>
      <p:sp>
        <p:nvSpPr>
          <p:cNvPr id="9" name="Title 1"/>
          <p:cNvSpPr>
            <a:spLocks noGrp="1"/>
          </p:cNvSpPr>
          <p:nvPr>
            <p:ph type="title"/>
          </p:nvPr>
        </p:nvSpPr>
        <p:spPr>
          <a:xfrm>
            <a:off x="838200" y="365125"/>
            <a:ext cx="10515600" cy="1325563"/>
          </a:xfrm>
        </p:spPr>
        <p:txBody>
          <a:bodyPr/>
          <a:lstStyle/>
          <a:p>
            <a:r>
              <a:rPr lang="en-CA" dirty="0" smtClean="0"/>
              <a:t>Evolutionary relationships</a:t>
            </a:r>
            <a:endParaRPr lang="en-CA" dirty="0"/>
          </a:p>
        </p:txBody>
      </p:sp>
      <p:pic>
        <p:nvPicPr>
          <p:cNvPr id="1028" name="Picture 4" descr="http://2.bp.blogspot.com/-CEyX21QhAXw/Tx9yqW7BblI/AAAAAAAABqo/91U417wRms8/s1600/WingBones2A.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36" y="1848232"/>
            <a:ext cx="5347361" cy="430380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etc.usf.edu/clipart/49300/49324/49324_bat_wing_md.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H="1">
            <a:off x="6636468" y="2617221"/>
            <a:ext cx="4782836" cy="353481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5979886" y="6027003"/>
            <a:ext cx="6096000" cy="830997"/>
          </a:xfrm>
          <a:prstGeom prst="rect">
            <a:avLst/>
          </a:prstGeom>
        </p:spPr>
        <p:txBody>
          <a:bodyPr>
            <a:spAutoFit/>
          </a:bodyPr>
          <a:lstStyle/>
          <a:p>
            <a:r>
              <a:rPr lang="en-CA" sz="1200" b="0" i="0" dirty="0" smtClean="0">
                <a:effectLst/>
                <a:latin typeface="Josefin Sans"/>
              </a:rPr>
              <a:t>Taylor, J. E. (1904). </a:t>
            </a:r>
            <a:r>
              <a:rPr lang="en-CA" sz="1200" b="0" i="1" dirty="0" smtClean="0">
                <a:effectLst/>
                <a:latin typeface="Josefin Sans"/>
              </a:rPr>
              <a:t>Geological Stories</a:t>
            </a:r>
            <a:r>
              <a:rPr lang="en-CA" sz="1200" dirty="0" smtClean="0">
                <a:latin typeface="Josefin Sans"/>
              </a:rPr>
              <a:t>. </a:t>
            </a:r>
            <a:r>
              <a:rPr lang="en-CA" sz="1200" b="0" i="0" dirty="0" smtClean="0">
                <a:effectLst/>
                <a:latin typeface="Josefin Sans"/>
              </a:rPr>
              <a:t>London, England: </a:t>
            </a:r>
            <a:r>
              <a:rPr lang="en-CA" sz="1200" b="0" i="0" dirty="0" err="1" smtClean="0">
                <a:effectLst/>
                <a:latin typeface="Josefin Sans"/>
              </a:rPr>
              <a:t>Gibbings</a:t>
            </a:r>
            <a:r>
              <a:rPr lang="en-CA" sz="1200" b="0" i="0" dirty="0" smtClean="0">
                <a:effectLst/>
                <a:latin typeface="Josefin Sans"/>
              </a:rPr>
              <a:t> &amp; Company, Limited</a:t>
            </a:r>
          </a:p>
          <a:p>
            <a:r>
              <a:rPr lang="en-CA" sz="1200" dirty="0" smtClean="0">
                <a:latin typeface="Josefin Sans"/>
              </a:rPr>
              <a:t>Scott, S. (2012). </a:t>
            </a:r>
            <a:r>
              <a:rPr lang="en-CA" sz="1200" i="1" dirty="0" smtClean="0">
                <a:latin typeface="Josefin Sans"/>
              </a:rPr>
              <a:t>Bird anatomy and sculpture workshop</a:t>
            </a:r>
            <a:r>
              <a:rPr lang="en-CA" sz="1200" dirty="0" smtClean="0">
                <a:latin typeface="Josefin Sans"/>
              </a:rPr>
              <a:t>. Retrieved from http://sandyscottblog.blogspot.com.co/2012/01/143-in-field-bird-anatomy-and-sculpture.html</a:t>
            </a:r>
            <a:endParaRPr lang="en-CA" sz="1200" dirty="0"/>
          </a:p>
        </p:txBody>
      </p:sp>
      <p:sp>
        <p:nvSpPr>
          <p:cNvPr id="5" name="TextBox 4"/>
          <p:cNvSpPr txBox="1"/>
          <p:nvPr/>
        </p:nvSpPr>
        <p:spPr>
          <a:xfrm>
            <a:off x="2619470" y="1958010"/>
            <a:ext cx="1375698" cy="461665"/>
          </a:xfrm>
          <a:prstGeom prst="rect">
            <a:avLst/>
          </a:prstGeom>
          <a:noFill/>
        </p:spPr>
        <p:txBody>
          <a:bodyPr wrap="none" rtlCol="0">
            <a:spAutoFit/>
          </a:bodyPr>
          <a:lstStyle/>
          <a:p>
            <a:r>
              <a:rPr lang="en-CA" sz="2400" b="1" dirty="0" smtClean="0">
                <a:solidFill>
                  <a:srgbClr val="00B050"/>
                </a:solidFill>
                <a:latin typeface="Cooper Std Black" panose="0208090304030B020404" pitchFamily="18" charset="0"/>
              </a:rPr>
              <a:t>Human</a:t>
            </a:r>
            <a:endParaRPr lang="en-CA" sz="2400" b="1" dirty="0">
              <a:solidFill>
                <a:srgbClr val="00B050"/>
              </a:solidFill>
              <a:latin typeface="Cooper Std Black" panose="0208090304030B020404" pitchFamily="18" charset="0"/>
            </a:endParaRPr>
          </a:p>
        </p:txBody>
      </p:sp>
      <p:sp>
        <p:nvSpPr>
          <p:cNvPr id="8" name="TextBox 7"/>
          <p:cNvSpPr txBox="1"/>
          <p:nvPr/>
        </p:nvSpPr>
        <p:spPr>
          <a:xfrm>
            <a:off x="8652623" y="2386388"/>
            <a:ext cx="750526" cy="461665"/>
          </a:xfrm>
          <a:prstGeom prst="rect">
            <a:avLst/>
          </a:prstGeom>
          <a:noFill/>
        </p:spPr>
        <p:txBody>
          <a:bodyPr wrap="none" rtlCol="0">
            <a:spAutoFit/>
          </a:bodyPr>
          <a:lstStyle/>
          <a:p>
            <a:r>
              <a:rPr lang="en-CA" sz="2400" b="1" dirty="0" smtClean="0">
                <a:solidFill>
                  <a:srgbClr val="00B050"/>
                </a:solidFill>
                <a:latin typeface="Cooper Std Black" panose="0208090304030B020404" pitchFamily="18" charset="0"/>
              </a:rPr>
              <a:t>Bat</a:t>
            </a:r>
            <a:endParaRPr lang="en-CA" sz="2400" b="1" dirty="0">
              <a:solidFill>
                <a:srgbClr val="00B050"/>
              </a:solidFill>
              <a:latin typeface="Cooper Std Black" panose="0208090304030B020404" pitchFamily="18" charset="0"/>
            </a:endParaRPr>
          </a:p>
        </p:txBody>
      </p:sp>
      <p:sp>
        <p:nvSpPr>
          <p:cNvPr id="10" name="TextBox 9"/>
          <p:cNvSpPr txBox="1"/>
          <p:nvPr/>
        </p:nvSpPr>
        <p:spPr>
          <a:xfrm>
            <a:off x="2161653" y="5980836"/>
            <a:ext cx="915635" cy="461665"/>
          </a:xfrm>
          <a:prstGeom prst="rect">
            <a:avLst/>
          </a:prstGeom>
          <a:noFill/>
        </p:spPr>
        <p:txBody>
          <a:bodyPr wrap="none" rtlCol="0">
            <a:spAutoFit/>
          </a:bodyPr>
          <a:lstStyle/>
          <a:p>
            <a:r>
              <a:rPr lang="en-CA" sz="2400" b="1" dirty="0" smtClean="0">
                <a:solidFill>
                  <a:srgbClr val="00B050"/>
                </a:solidFill>
                <a:latin typeface="Cooper Std Black" panose="0208090304030B020404" pitchFamily="18" charset="0"/>
              </a:rPr>
              <a:t>Bird</a:t>
            </a:r>
            <a:endParaRPr lang="en-CA" sz="2400" b="1" dirty="0">
              <a:solidFill>
                <a:srgbClr val="00B050"/>
              </a:solidFill>
              <a:latin typeface="Cooper Std Black" panose="0208090304030B020404" pitchFamily="18" charset="0"/>
            </a:endParaRPr>
          </a:p>
        </p:txBody>
      </p:sp>
    </p:spTree>
    <p:extLst>
      <p:ext uri="{BB962C8B-B14F-4D97-AF65-F5344CB8AC3E}">
        <p14:creationId xmlns:p14="http://schemas.microsoft.com/office/powerpoint/2010/main" val="30428998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365</TotalTime>
  <Words>1246</Words>
  <Application>Microsoft Office PowerPoint</Application>
  <PresentationFormat>Widescreen</PresentationFormat>
  <Paragraphs>90</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Arial Black</vt:lpstr>
      <vt:lpstr>Calibri</vt:lpstr>
      <vt:lpstr>Calibri Light</vt:lpstr>
      <vt:lpstr>Cooper Std Black</vt:lpstr>
      <vt:lpstr>Josefin Sans</vt:lpstr>
      <vt:lpstr>Office Theme</vt:lpstr>
      <vt:lpstr>Cumulative Exam Review</vt:lpstr>
      <vt:lpstr>List of topics that might be on the exam</vt:lpstr>
      <vt:lpstr>Cladograms</vt:lpstr>
      <vt:lpstr>Cladograms</vt:lpstr>
      <vt:lpstr>Cladograms</vt:lpstr>
      <vt:lpstr>Sample question - Cladograms</vt:lpstr>
      <vt:lpstr>Dichotomous keys</vt:lpstr>
      <vt:lpstr>Evolutionary relationships</vt:lpstr>
      <vt:lpstr>Evolutionary relationships</vt:lpstr>
      <vt:lpstr>Taxonomy (DKPCOFGS)</vt:lpstr>
      <vt:lpstr>Sample questions - Taxonomy</vt:lpstr>
      <vt:lpstr>Binomial nomenclature</vt:lpstr>
      <vt:lpstr>Natural selection</vt:lpstr>
      <vt:lpstr>Sample question – Natural selection</vt:lpstr>
      <vt:lpstr>Sample question – Natural selection</vt:lpstr>
      <vt:lpstr>Evidences for evolution</vt:lpstr>
      <vt:lpstr>Sample question – Evidences for evolution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Cumulative Exam Review</dc:title>
  <dc:creator>Tom Hansen</dc:creator>
  <cp:lastModifiedBy>Tom Hansen</cp:lastModifiedBy>
  <cp:revision>27</cp:revision>
  <dcterms:created xsi:type="dcterms:W3CDTF">2016-12-01T13:05:07Z</dcterms:created>
  <dcterms:modified xsi:type="dcterms:W3CDTF">2016-12-05T04:10:33Z</dcterms:modified>
</cp:coreProperties>
</file>